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2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90" y="-5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26800-D876-4920-85C1-16F6034C47CE}" type="datetimeFigureOut">
              <a:rPr lang="en-GB" smtClean="0"/>
              <a:t>10/03/2014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DEA64-7692-4DA9-8045-203C4E56A5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0125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26800-D876-4920-85C1-16F6034C47CE}" type="datetimeFigureOut">
              <a:rPr lang="en-GB" smtClean="0"/>
              <a:t>10/03/2014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DEA64-7692-4DA9-8045-203C4E56A5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532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26800-D876-4920-85C1-16F6034C47CE}" type="datetimeFigureOut">
              <a:rPr lang="en-GB" smtClean="0"/>
              <a:t>10/03/2014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DEA64-7692-4DA9-8045-203C4E56A5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8333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26800-D876-4920-85C1-16F6034C47CE}" type="datetimeFigureOut">
              <a:rPr lang="en-GB" smtClean="0"/>
              <a:t>10/03/2014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DEA64-7692-4DA9-8045-203C4E56A5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4912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26800-D876-4920-85C1-16F6034C47CE}" type="datetimeFigureOut">
              <a:rPr lang="en-GB" smtClean="0"/>
              <a:t>10/03/2014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DEA64-7692-4DA9-8045-203C4E56A5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1096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26800-D876-4920-85C1-16F6034C47CE}" type="datetimeFigureOut">
              <a:rPr lang="en-GB" smtClean="0"/>
              <a:t>10/03/2014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DEA64-7692-4DA9-8045-203C4E56A5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0925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26800-D876-4920-85C1-16F6034C47CE}" type="datetimeFigureOut">
              <a:rPr lang="en-GB" smtClean="0"/>
              <a:t>10/03/2014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DEA64-7692-4DA9-8045-203C4E56A5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4385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26800-D876-4920-85C1-16F6034C47CE}" type="datetimeFigureOut">
              <a:rPr lang="en-GB" smtClean="0"/>
              <a:t>10/03/2014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DEA64-7692-4DA9-8045-203C4E56A5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7861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26800-D876-4920-85C1-16F6034C47CE}" type="datetimeFigureOut">
              <a:rPr lang="en-GB" smtClean="0"/>
              <a:t>10/03/2014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DEA64-7692-4DA9-8045-203C4E56A5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9739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26800-D876-4920-85C1-16F6034C47CE}" type="datetimeFigureOut">
              <a:rPr lang="en-GB" smtClean="0"/>
              <a:t>10/03/2014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DEA64-7692-4DA9-8045-203C4E56A5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3387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26800-D876-4920-85C1-16F6034C47CE}" type="datetimeFigureOut">
              <a:rPr lang="en-GB" smtClean="0"/>
              <a:t>10/03/2014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DEA64-7692-4DA9-8045-203C4E56A5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0488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726800-D876-4920-85C1-16F6034C47CE}" type="datetimeFigureOut">
              <a:rPr lang="en-GB" smtClean="0"/>
              <a:t>10/03/2014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BDEA64-7692-4DA9-8045-203C4E56A5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6804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204647" y="1735725"/>
            <a:ext cx="8734707" cy="3169238"/>
            <a:chOff x="204647" y="2020773"/>
            <a:chExt cx="8734707" cy="3169238"/>
          </a:xfrm>
        </p:grpSpPr>
        <p:grpSp>
          <p:nvGrpSpPr>
            <p:cNvPr id="12" name="Group 11"/>
            <p:cNvGrpSpPr/>
            <p:nvPr/>
          </p:nvGrpSpPr>
          <p:grpSpPr>
            <a:xfrm>
              <a:off x="204647" y="2020773"/>
              <a:ext cx="5142054" cy="3169238"/>
              <a:chOff x="2000973" y="1890872"/>
              <a:chExt cx="5142054" cy="3076257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2000973" y="1890872"/>
                <a:ext cx="3250715" cy="2952328"/>
                <a:chOff x="1230146" y="1124744"/>
                <a:chExt cx="3250715" cy="2952328"/>
              </a:xfrm>
            </p:grpSpPr>
            <p:sp>
              <p:nvSpPr>
                <p:cNvPr id="18" name="Donut 17"/>
                <p:cNvSpPr/>
                <p:nvPr/>
              </p:nvSpPr>
              <p:spPr>
                <a:xfrm>
                  <a:off x="1259632" y="1124744"/>
                  <a:ext cx="3024336" cy="2952328"/>
                </a:xfrm>
                <a:prstGeom prst="donut">
                  <a:avLst/>
                </a:prstGeom>
                <a:solidFill>
                  <a:srgbClr val="26252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2123728" y="1124744"/>
                  <a:ext cx="360040" cy="792088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/>
                <p:cNvCxnSpPr/>
                <p:nvPr/>
              </p:nvCxnSpPr>
              <p:spPr>
                <a:xfrm flipV="1">
                  <a:off x="1230146" y="2724837"/>
                  <a:ext cx="810859" cy="222396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20"/>
                <p:cNvCxnSpPr/>
                <p:nvPr/>
              </p:nvCxnSpPr>
              <p:spPr>
                <a:xfrm flipV="1">
                  <a:off x="3347864" y="1916832"/>
                  <a:ext cx="810859" cy="366412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/>
                <p:cNvCxnSpPr/>
                <p:nvPr/>
              </p:nvCxnSpPr>
              <p:spPr>
                <a:xfrm>
                  <a:off x="3412444" y="2975322"/>
                  <a:ext cx="871524" cy="453678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" name="Rectangle 22"/>
                <p:cNvSpPr/>
                <p:nvPr/>
              </p:nvSpPr>
              <p:spPr>
                <a:xfrm rot="1771941">
                  <a:off x="3361183" y="2557277"/>
                  <a:ext cx="1119678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" name="Rectangle 23"/>
                <p:cNvSpPr/>
                <p:nvPr/>
              </p:nvSpPr>
              <p:spPr>
                <a:xfrm>
                  <a:off x="3347864" y="2283244"/>
                  <a:ext cx="936104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" name="Rectangle 24"/>
                <p:cNvSpPr/>
                <p:nvPr/>
              </p:nvSpPr>
              <p:spPr>
                <a:xfrm rot="20230254">
                  <a:off x="3510037" y="2040149"/>
                  <a:ext cx="936104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cxnSp>
            <p:nvCxnSpPr>
              <p:cNvPr id="15" name="Straight Connector 14"/>
              <p:cNvCxnSpPr/>
              <p:nvPr/>
            </p:nvCxnSpPr>
            <p:spPr>
              <a:xfrm>
                <a:off x="7143027" y="2014801"/>
                <a:ext cx="0" cy="2952328"/>
              </a:xfrm>
              <a:prstGeom prst="line">
                <a:avLst/>
              </a:prstGeom>
              <a:ln w="88900">
                <a:solidFill>
                  <a:srgbClr val="26252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TextBox 25"/>
            <p:cNvSpPr txBox="1"/>
            <p:nvPr/>
          </p:nvSpPr>
          <p:spPr>
            <a:xfrm>
              <a:off x="5460647" y="2337496"/>
              <a:ext cx="3478707" cy="2663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5400" dirty="0" smtClean="0">
                  <a:solidFill>
                    <a:srgbClr val="262527"/>
                  </a:solidFill>
                  <a:latin typeface="Bliss" pitchFamily="2" charset="0"/>
                </a:rPr>
                <a:t>FWW</a:t>
              </a:r>
            </a:p>
            <a:p>
              <a:r>
                <a:rPr lang="en-GB" sz="5400" dirty="0" smtClean="0">
                  <a:solidFill>
                    <a:srgbClr val="262527"/>
                  </a:solidFill>
                  <a:latin typeface="Bliss" pitchFamily="2" charset="0"/>
                </a:rPr>
                <a:t>Centenary</a:t>
              </a:r>
            </a:p>
            <a:p>
              <a:r>
                <a:rPr lang="en-GB" sz="5400" dirty="0" smtClean="0">
                  <a:solidFill>
                    <a:srgbClr val="262527"/>
                  </a:solidFill>
                  <a:latin typeface="Bliss" pitchFamily="2" charset="0"/>
                </a:rPr>
                <a:t>Programme</a:t>
              </a:r>
              <a:endParaRPr lang="en-GB" sz="5400" dirty="0">
                <a:solidFill>
                  <a:srgbClr val="262527"/>
                </a:solidFill>
                <a:latin typeface="Bliss" pitchFamily="2" charset="0"/>
              </a:endParaRP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380167">
              <a:off x="2899631" y="2962454"/>
              <a:ext cx="990600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TextBox 2"/>
          <p:cNvSpPr txBox="1"/>
          <p:nvPr/>
        </p:nvSpPr>
        <p:spPr>
          <a:xfrm>
            <a:off x="300092" y="5661248"/>
            <a:ext cx="85438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Bliss" pitchFamily="2" charset="0"/>
              </a:rPr>
              <a:t>CLAUDIA KENYATTA</a:t>
            </a:r>
          </a:p>
          <a:p>
            <a:r>
              <a:rPr lang="en-GB" dirty="0" smtClean="0">
                <a:latin typeface="Bliss" pitchFamily="2" charset="0"/>
              </a:rPr>
              <a:t>HEAD OF CEREMONIALS &amp; FIRST WORLD WAR COMMEMORATIONS</a:t>
            </a:r>
          </a:p>
          <a:p>
            <a:r>
              <a:rPr lang="en-GB" dirty="0" smtClean="0">
                <a:latin typeface="Bliss" pitchFamily="2" charset="0"/>
              </a:rPr>
              <a:t>DEPARTMENT FOR CULTURE MEDIA &amp; SPORT</a:t>
            </a:r>
            <a:endParaRPr lang="en-GB" dirty="0">
              <a:latin typeface="Blis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533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50" name="Picture 2" descr="http://c211123.r23.cf3.rackcdn.com/Q_0300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96000"/>
            <a:ext cx="7315200" cy="5614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5549448" y="2204864"/>
            <a:ext cx="2690548" cy="41057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5652120" y="2334556"/>
            <a:ext cx="322555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262527"/>
                </a:solidFill>
                <a:latin typeface="Bliss" pitchFamily="2" charset="0"/>
              </a:rPr>
              <a:t>“Our ambition is a truly national commemoration, worthy of this historic centenary. I want a commemoration that captures our national spirit, in every corner of the country, from our schools to our workplaces, to our town halls and local communities”</a:t>
            </a:r>
          </a:p>
          <a:p>
            <a:pPr algn="ctr"/>
            <a:endParaRPr lang="en-GB" dirty="0">
              <a:solidFill>
                <a:srgbClr val="262527"/>
              </a:solidFill>
              <a:latin typeface="Bliss" pitchFamily="2" charset="0"/>
            </a:endParaRPr>
          </a:p>
          <a:p>
            <a:pPr algn="ctr"/>
            <a:r>
              <a:rPr lang="en-GB" b="1" dirty="0" smtClean="0">
                <a:solidFill>
                  <a:srgbClr val="262527"/>
                </a:solidFill>
                <a:latin typeface="Bliss" pitchFamily="2" charset="0"/>
              </a:rPr>
              <a:t>David Cameron </a:t>
            </a:r>
          </a:p>
          <a:p>
            <a:pPr algn="ctr"/>
            <a:r>
              <a:rPr lang="en-GB" b="1" dirty="0" smtClean="0">
                <a:solidFill>
                  <a:srgbClr val="262527"/>
                </a:solidFill>
                <a:latin typeface="Bliss" pitchFamily="2" charset="0"/>
              </a:rPr>
              <a:t>IWM London </a:t>
            </a:r>
          </a:p>
          <a:p>
            <a:pPr algn="ctr"/>
            <a:r>
              <a:rPr lang="en-GB" b="1" dirty="0" smtClean="0">
                <a:solidFill>
                  <a:srgbClr val="262527"/>
                </a:solidFill>
                <a:latin typeface="Bliss" pitchFamily="2" charset="0"/>
              </a:rPr>
              <a:t>October 2012</a:t>
            </a:r>
            <a:endParaRPr lang="en-GB" b="1" dirty="0">
              <a:solidFill>
                <a:srgbClr val="262527"/>
              </a:solidFill>
              <a:latin typeface="Bliss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96826" y="764704"/>
            <a:ext cx="20882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>
                <a:solidFill>
                  <a:schemeClr val="bg1"/>
                </a:solidFill>
                <a:latin typeface="Bliss" pitchFamily="2" charset="0"/>
              </a:rPr>
              <a:t>Vision</a:t>
            </a:r>
            <a:endParaRPr lang="en-GB" sz="6000" dirty="0">
              <a:solidFill>
                <a:schemeClr val="bg1"/>
              </a:solidFill>
              <a:latin typeface="Bliss" pitchFamily="2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0" y="5978350"/>
            <a:ext cx="8642000" cy="776250"/>
            <a:chOff x="47155" y="6023852"/>
            <a:chExt cx="8642000" cy="776250"/>
          </a:xfrm>
        </p:grpSpPr>
        <p:grpSp>
          <p:nvGrpSpPr>
            <p:cNvPr id="29" name="Group 28"/>
            <p:cNvGrpSpPr/>
            <p:nvPr/>
          </p:nvGrpSpPr>
          <p:grpSpPr>
            <a:xfrm>
              <a:off x="47155" y="6023852"/>
              <a:ext cx="8642000" cy="776250"/>
              <a:chOff x="34456" y="5965118"/>
              <a:chExt cx="8642000" cy="776250"/>
            </a:xfrm>
          </p:grpSpPr>
          <p:grpSp>
            <p:nvGrpSpPr>
              <p:cNvPr id="33" name="Group 32"/>
              <p:cNvGrpSpPr/>
              <p:nvPr/>
            </p:nvGrpSpPr>
            <p:grpSpPr>
              <a:xfrm>
                <a:off x="34456" y="5966128"/>
                <a:ext cx="812637" cy="775240"/>
                <a:chOff x="1230146" y="1124744"/>
                <a:chExt cx="3238789" cy="2952328"/>
              </a:xfrm>
            </p:grpSpPr>
            <p:sp>
              <p:nvSpPr>
                <p:cNvPr id="35" name="Donut 34"/>
                <p:cNvSpPr/>
                <p:nvPr/>
              </p:nvSpPr>
              <p:spPr>
                <a:xfrm>
                  <a:off x="1259632" y="1124744"/>
                  <a:ext cx="3024336" cy="2952328"/>
                </a:xfrm>
                <a:prstGeom prst="donut">
                  <a:avLst/>
                </a:prstGeom>
                <a:solidFill>
                  <a:srgbClr val="26252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36" name="Straight Connector 35"/>
                <p:cNvCxnSpPr/>
                <p:nvPr/>
              </p:nvCxnSpPr>
              <p:spPr>
                <a:xfrm>
                  <a:off x="2123728" y="1124744"/>
                  <a:ext cx="360040" cy="792088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/>
              </p:nvCxnSpPr>
              <p:spPr>
                <a:xfrm flipV="1">
                  <a:off x="1230146" y="2724837"/>
                  <a:ext cx="810859" cy="222396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 flipV="1">
                  <a:off x="3347864" y="1916832"/>
                  <a:ext cx="810859" cy="366412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>
                  <a:off x="3412444" y="2975322"/>
                  <a:ext cx="871524" cy="453678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0" name="Rectangle 39"/>
                <p:cNvSpPr/>
                <p:nvPr/>
              </p:nvSpPr>
              <p:spPr>
                <a:xfrm rot="1771941">
                  <a:off x="3532831" y="2601193"/>
                  <a:ext cx="936104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1" name="Rectangle 40"/>
                <p:cNvSpPr/>
                <p:nvPr/>
              </p:nvSpPr>
              <p:spPr>
                <a:xfrm>
                  <a:off x="3347864" y="2283244"/>
                  <a:ext cx="936104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2" name="Rectangle 41"/>
                <p:cNvSpPr/>
                <p:nvPr/>
              </p:nvSpPr>
              <p:spPr>
                <a:xfrm rot="20230254">
                  <a:off x="3510037" y="2040149"/>
                  <a:ext cx="936104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cxnSp>
            <p:nvCxnSpPr>
              <p:cNvPr id="34" name="Straight Connector 33"/>
              <p:cNvCxnSpPr/>
              <p:nvPr/>
            </p:nvCxnSpPr>
            <p:spPr>
              <a:xfrm>
                <a:off x="8676456" y="5965118"/>
                <a:ext cx="0" cy="736631"/>
              </a:xfrm>
              <a:prstGeom prst="line">
                <a:avLst/>
              </a:prstGeom>
              <a:ln w="88900">
                <a:solidFill>
                  <a:srgbClr val="26252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880" y="6232853"/>
              <a:ext cx="266700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Rectangle 30"/>
            <p:cNvSpPr/>
            <p:nvPr/>
          </p:nvSpPr>
          <p:spPr>
            <a:xfrm rot="1771941">
              <a:off x="552282" y="6487077"/>
              <a:ext cx="234876" cy="908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Rectangle 31"/>
            <p:cNvSpPr/>
            <p:nvPr/>
          </p:nvSpPr>
          <p:spPr>
            <a:xfrm rot="20169643">
              <a:off x="601485" y="6235528"/>
              <a:ext cx="234876" cy="908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" name="Rectangle 2"/>
          <p:cNvSpPr/>
          <p:nvPr/>
        </p:nvSpPr>
        <p:spPr>
          <a:xfrm>
            <a:off x="914400" y="6027875"/>
            <a:ext cx="151836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Bliss" pitchFamily="2" charset="0"/>
              </a:rPr>
              <a:t>© Crown Copyright IWM.</a:t>
            </a:r>
          </a:p>
        </p:txBody>
      </p:sp>
    </p:spTree>
    <p:extLst>
      <p:ext uri="{BB962C8B-B14F-4D97-AF65-F5344CB8AC3E}">
        <p14:creationId xmlns:p14="http://schemas.microsoft.com/office/powerpoint/2010/main" val="54156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49177" y="3140968"/>
            <a:ext cx="904564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endParaRPr lang="en-GB" sz="2000" dirty="0" smtClean="0">
              <a:solidFill>
                <a:srgbClr val="262527"/>
              </a:solidFill>
              <a:latin typeface="Bliss" pitchFamily="2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GB" sz="2000" dirty="0">
              <a:solidFill>
                <a:srgbClr val="262527"/>
              </a:solidFill>
              <a:latin typeface="Bliss" pitchFamily="2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2000" dirty="0" smtClean="0">
                <a:solidFill>
                  <a:srgbClr val="262527"/>
                </a:solidFill>
                <a:latin typeface="Bliss" pitchFamily="2" charset="0"/>
              </a:rPr>
              <a:t>The scale of the sacrifice</a:t>
            </a:r>
          </a:p>
          <a:p>
            <a:pPr marL="285750" indent="-285750">
              <a:buFont typeface="Arial" pitchFamily="34" charset="0"/>
              <a:buChar char="•"/>
            </a:pPr>
            <a:endParaRPr lang="en-GB" sz="2000" dirty="0">
              <a:solidFill>
                <a:srgbClr val="262527"/>
              </a:solidFill>
              <a:latin typeface="Bliss" pitchFamily="2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2000" dirty="0" smtClean="0">
                <a:solidFill>
                  <a:srgbClr val="262527"/>
                </a:solidFill>
                <a:latin typeface="Bliss" pitchFamily="2" charset="0"/>
              </a:rPr>
              <a:t>The impact of the war on Britain and the world</a:t>
            </a:r>
          </a:p>
          <a:p>
            <a:pPr marL="285750" indent="-285750">
              <a:buFont typeface="Arial" pitchFamily="34" charset="0"/>
              <a:buChar char="•"/>
            </a:pPr>
            <a:endParaRPr lang="en-GB" sz="2000" dirty="0">
              <a:solidFill>
                <a:srgbClr val="262527"/>
              </a:solidFill>
              <a:latin typeface="Bliss" pitchFamily="2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2000" dirty="0" smtClean="0">
                <a:solidFill>
                  <a:srgbClr val="262527"/>
                </a:solidFill>
                <a:latin typeface="Bliss" pitchFamily="2" charset="0"/>
              </a:rPr>
              <a:t>The First World War as an integral part of the national consciousness</a:t>
            </a:r>
          </a:p>
          <a:p>
            <a:pPr marL="285750" indent="-285750">
              <a:buFont typeface="Arial" pitchFamily="34" charset="0"/>
              <a:buChar char="•"/>
            </a:pPr>
            <a:endParaRPr lang="en-GB" sz="2000" dirty="0">
              <a:solidFill>
                <a:srgbClr val="262527"/>
              </a:solidFill>
              <a:latin typeface="Bliss" pitchFamily="2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2000" dirty="0" smtClean="0">
                <a:solidFill>
                  <a:srgbClr val="262527"/>
                </a:solidFill>
                <a:latin typeface="Bliss" pitchFamily="2" charset="0"/>
              </a:rPr>
              <a:t>To honour the those who have served and died in combat</a:t>
            </a:r>
          </a:p>
          <a:p>
            <a:pPr marL="285750" indent="-285750">
              <a:buFont typeface="Arial" pitchFamily="34" charset="0"/>
              <a:buChar char="•"/>
            </a:pPr>
            <a:endParaRPr lang="en-GB" sz="2000" dirty="0" smtClean="0">
              <a:solidFill>
                <a:srgbClr val="262527"/>
              </a:solidFill>
              <a:latin typeface="Bliss" pitchFamily="2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2000" dirty="0" smtClean="0">
                <a:solidFill>
                  <a:srgbClr val="262527"/>
                </a:solidFill>
                <a:latin typeface="Bliss" pitchFamily="2" charset="0"/>
              </a:rPr>
              <a:t>To encourage the public to reflect and learn about the war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204647" y="259762"/>
            <a:ext cx="8709353" cy="3169238"/>
            <a:chOff x="204647" y="2020773"/>
            <a:chExt cx="8709353" cy="3169238"/>
          </a:xfrm>
        </p:grpSpPr>
        <p:grpSp>
          <p:nvGrpSpPr>
            <p:cNvPr id="21" name="Group 20"/>
            <p:cNvGrpSpPr/>
            <p:nvPr/>
          </p:nvGrpSpPr>
          <p:grpSpPr>
            <a:xfrm>
              <a:off x="204647" y="2020773"/>
              <a:ext cx="5142054" cy="3169238"/>
              <a:chOff x="2000973" y="1890872"/>
              <a:chExt cx="5142054" cy="3076257"/>
            </a:xfrm>
          </p:grpSpPr>
          <p:grpSp>
            <p:nvGrpSpPr>
              <p:cNvPr id="24" name="Group 23"/>
              <p:cNvGrpSpPr/>
              <p:nvPr/>
            </p:nvGrpSpPr>
            <p:grpSpPr>
              <a:xfrm>
                <a:off x="2000973" y="1890872"/>
                <a:ext cx="3250715" cy="2952328"/>
                <a:chOff x="1230146" y="1124744"/>
                <a:chExt cx="3250715" cy="2952328"/>
              </a:xfrm>
            </p:grpSpPr>
            <p:sp>
              <p:nvSpPr>
                <p:cNvPr id="26" name="Donut 25"/>
                <p:cNvSpPr/>
                <p:nvPr/>
              </p:nvSpPr>
              <p:spPr>
                <a:xfrm>
                  <a:off x="1259632" y="1124744"/>
                  <a:ext cx="3024336" cy="2952328"/>
                </a:xfrm>
                <a:prstGeom prst="donut">
                  <a:avLst/>
                </a:prstGeom>
                <a:solidFill>
                  <a:srgbClr val="26252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27" name="Straight Connector 26"/>
                <p:cNvCxnSpPr/>
                <p:nvPr/>
              </p:nvCxnSpPr>
              <p:spPr>
                <a:xfrm>
                  <a:off x="2123728" y="1124744"/>
                  <a:ext cx="360040" cy="792088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/>
                <p:nvPr/>
              </p:nvCxnSpPr>
              <p:spPr>
                <a:xfrm flipV="1">
                  <a:off x="1230146" y="2724837"/>
                  <a:ext cx="810859" cy="222396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8"/>
                <p:cNvCxnSpPr/>
                <p:nvPr/>
              </p:nvCxnSpPr>
              <p:spPr>
                <a:xfrm flipV="1">
                  <a:off x="3347864" y="1916832"/>
                  <a:ext cx="810859" cy="366412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/>
                <p:cNvCxnSpPr/>
                <p:nvPr/>
              </p:nvCxnSpPr>
              <p:spPr>
                <a:xfrm>
                  <a:off x="3412444" y="2975322"/>
                  <a:ext cx="871524" cy="453678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1" name="Rectangle 30"/>
                <p:cNvSpPr/>
                <p:nvPr/>
              </p:nvSpPr>
              <p:spPr>
                <a:xfrm rot="1771941">
                  <a:off x="3361183" y="2557277"/>
                  <a:ext cx="1119678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" name="Rectangle 31"/>
                <p:cNvSpPr/>
                <p:nvPr/>
              </p:nvSpPr>
              <p:spPr>
                <a:xfrm>
                  <a:off x="3347864" y="2283244"/>
                  <a:ext cx="936104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3" name="Rectangle 32"/>
                <p:cNvSpPr/>
                <p:nvPr/>
              </p:nvSpPr>
              <p:spPr>
                <a:xfrm rot="20230254">
                  <a:off x="3510037" y="2040149"/>
                  <a:ext cx="936104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cxnSp>
            <p:nvCxnSpPr>
              <p:cNvPr id="25" name="Straight Connector 24"/>
              <p:cNvCxnSpPr/>
              <p:nvPr/>
            </p:nvCxnSpPr>
            <p:spPr>
              <a:xfrm>
                <a:off x="7143027" y="2014801"/>
                <a:ext cx="0" cy="2952328"/>
              </a:xfrm>
              <a:prstGeom prst="line">
                <a:avLst/>
              </a:prstGeom>
              <a:ln w="88900">
                <a:solidFill>
                  <a:srgbClr val="26252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TextBox 21"/>
            <p:cNvSpPr txBox="1"/>
            <p:nvPr/>
          </p:nvSpPr>
          <p:spPr>
            <a:xfrm>
              <a:off x="5435293" y="2699733"/>
              <a:ext cx="3478707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000" dirty="0" smtClean="0">
                  <a:solidFill>
                    <a:srgbClr val="262527"/>
                  </a:solidFill>
                  <a:latin typeface="Bliss" pitchFamily="2" charset="0"/>
                </a:rPr>
                <a:t>Why Commemorate the Centenary?</a:t>
              </a:r>
              <a:endParaRPr lang="en-GB" sz="4000" dirty="0">
                <a:solidFill>
                  <a:srgbClr val="262527"/>
                </a:solidFill>
                <a:latin typeface="Bliss" pitchFamily="2" charset="0"/>
              </a:endParaRPr>
            </a:p>
          </p:txBody>
        </p:sp>
        <p:pic>
          <p:nvPicPr>
            <p:cNvPr id="23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380167">
              <a:off x="2899631" y="2962454"/>
              <a:ext cx="990600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431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1" name="Group 20"/>
          <p:cNvGrpSpPr/>
          <p:nvPr/>
        </p:nvGrpSpPr>
        <p:grpSpPr>
          <a:xfrm>
            <a:off x="204647" y="2020773"/>
            <a:ext cx="8734706" cy="3169238"/>
            <a:chOff x="204647" y="2020773"/>
            <a:chExt cx="8734706" cy="3169238"/>
          </a:xfrm>
        </p:grpSpPr>
        <p:grpSp>
          <p:nvGrpSpPr>
            <p:cNvPr id="22" name="Group 21"/>
            <p:cNvGrpSpPr/>
            <p:nvPr/>
          </p:nvGrpSpPr>
          <p:grpSpPr>
            <a:xfrm>
              <a:off x="204647" y="2020773"/>
              <a:ext cx="5142054" cy="3169238"/>
              <a:chOff x="2000973" y="1890872"/>
              <a:chExt cx="5142054" cy="3076257"/>
            </a:xfrm>
          </p:grpSpPr>
          <p:grpSp>
            <p:nvGrpSpPr>
              <p:cNvPr id="25" name="Group 24"/>
              <p:cNvGrpSpPr/>
              <p:nvPr/>
            </p:nvGrpSpPr>
            <p:grpSpPr>
              <a:xfrm>
                <a:off x="2000973" y="1890872"/>
                <a:ext cx="3250715" cy="2952328"/>
                <a:chOff x="1230146" y="1124744"/>
                <a:chExt cx="3250715" cy="2952328"/>
              </a:xfrm>
            </p:grpSpPr>
            <p:sp>
              <p:nvSpPr>
                <p:cNvPr id="27" name="Donut 26"/>
                <p:cNvSpPr/>
                <p:nvPr/>
              </p:nvSpPr>
              <p:spPr>
                <a:xfrm>
                  <a:off x="1259632" y="1124744"/>
                  <a:ext cx="3024336" cy="2952328"/>
                </a:xfrm>
                <a:prstGeom prst="donut">
                  <a:avLst/>
                </a:prstGeom>
                <a:solidFill>
                  <a:srgbClr val="26252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28" name="Straight Connector 27"/>
                <p:cNvCxnSpPr/>
                <p:nvPr/>
              </p:nvCxnSpPr>
              <p:spPr>
                <a:xfrm>
                  <a:off x="2123728" y="1124744"/>
                  <a:ext cx="360040" cy="792088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8"/>
                <p:cNvCxnSpPr/>
                <p:nvPr/>
              </p:nvCxnSpPr>
              <p:spPr>
                <a:xfrm flipV="1">
                  <a:off x="1230146" y="2724837"/>
                  <a:ext cx="810859" cy="222396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/>
                <p:cNvCxnSpPr/>
                <p:nvPr/>
              </p:nvCxnSpPr>
              <p:spPr>
                <a:xfrm flipV="1">
                  <a:off x="3347864" y="1916832"/>
                  <a:ext cx="810859" cy="366412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3412444" y="2975322"/>
                  <a:ext cx="871524" cy="453678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2" name="Rectangle 31"/>
                <p:cNvSpPr/>
                <p:nvPr/>
              </p:nvSpPr>
              <p:spPr>
                <a:xfrm rot="1771941">
                  <a:off x="3361183" y="2557277"/>
                  <a:ext cx="1119678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3" name="Rectangle 32"/>
                <p:cNvSpPr/>
                <p:nvPr/>
              </p:nvSpPr>
              <p:spPr>
                <a:xfrm>
                  <a:off x="3347864" y="2283244"/>
                  <a:ext cx="936104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4" name="Rectangle 33"/>
                <p:cNvSpPr/>
                <p:nvPr/>
              </p:nvSpPr>
              <p:spPr>
                <a:xfrm rot="20230254">
                  <a:off x="3510037" y="2040149"/>
                  <a:ext cx="936104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cxnSp>
            <p:nvCxnSpPr>
              <p:cNvPr id="26" name="Straight Connector 25"/>
              <p:cNvCxnSpPr/>
              <p:nvPr/>
            </p:nvCxnSpPr>
            <p:spPr>
              <a:xfrm>
                <a:off x="7143027" y="2014801"/>
                <a:ext cx="0" cy="2952328"/>
              </a:xfrm>
              <a:prstGeom prst="line">
                <a:avLst/>
              </a:prstGeom>
              <a:ln w="88900">
                <a:solidFill>
                  <a:srgbClr val="26252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TextBox 22"/>
            <p:cNvSpPr txBox="1"/>
            <p:nvPr/>
          </p:nvSpPr>
          <p:spPr>
            <a:xfrm>
              <a:off x="5460646" y="2515067"/>
              <a:ext cx="3478707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800" dirty="0" smtClean="0">
                  <a:solidFill>
                    <a:srgbClr val="262527"/>
                  </a:solidFill>
                  <a:latin typeface="Bliss" pitchFamily="2" charset="0"/>
                </a:rPr>
                <a:t>The Government Programme</a:t>
              </a:r>
              <a:endParaRPr lang="en-GB" sz="4800" dirty="0">
                <a:solidFill>
                  <a:srgbClr val="262527"/>
                </a:solidFill>
                <a:latin typeface="Bliss" pitchFamily="2" charset="0"/>
              </a:endParaRPr>
            </a:p>
          </p:txBody>
        </p:sp>
        <p:pic>
          <p:nvPicPr>
            <p:cNvPr id="2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380167">
              <a:off x="2899631" y="2962454"/>
              <a:ext cx="990600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7795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2" descr="http://c211123.r23.cf3.rackcdn.com/Q_0149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676" y="604836"/>
            <a:ext cx="7364340" cy="564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39385" y="1844824"/>
            <a:ext cx="68569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242424"/>
                </a:solidFill>
                <a:latin typeface="Bliss" pitchFamily="2" charset="0"/>
              </a:rPr>
              <a:t>Giving people the opportunity to commemorate and remember the courage and sacrifice of those who served, fought and died during the First World War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79588" y="614383"/>
            <a:ext cx="57488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6000" dirty="0" smtClean="0">
                <a:solidFill>
                  <a:srgbClr val="262527"/>
                </a:solidFill>
                <a:latin typeface="Bliss" pitchFamily="2" charset="0"/>
              </a:rPr>
              <a:t>Opportunity</a:t>
            </a:r>
            <a:endParaRPr lang="en-GB" sz="6000" dirty="0">
              <a:solidFill>
                <a:srgbClr val="262527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0" y="5978350"/>
            <a:ext cx="8642000" cy="776250"/>
            <a:chOff x="47155" y="6023852"/>
            <a:chExt cx="8642000" cy="776250"/>
          </a:xfrm>
        </p:grpSpPr>
        <p:grpSp>
          <p:nvGrpSpPr>
            <p:cNvPr id="20" name="Group 19"/>
            <p:cNvGrpSpPr/>
            <p:nvPr/>
          </p:nvGrpSpPr>
          <p:grpSpPr>
            <a:xfrm>
              <a:off x="47155" y="6023852"/>
              <a:ext cx="8642000" cy="776250"/>
              <a:chOff x="34456" y="5965118"/>
              <a:chExt cx="8642000" cy="776250"/>
            </a:xfrm>
          </p:grpSpPr>
          <p:grpSp>
            <p:nvGrpSpPr>
              <p:cNvPr id="24" name="Group 23"/>
              <p:cNvGrpSpPr/>
              <p:nvPr/>
            </p:nvGrpSpPr>
            <p:grpSpPr>
              <a:xfrm>
                <a:off x="34456" y="5966128"/>
                <a:ext cx="812637" cy="775240"/>
                <a:chOff x="1230146" y="1124744"/>
                <a:chExt cx="3238789" cy="2952328"/>
              </a:xfrm>
            </p:grpSpPr>
            <p:sp>
              <p:nvSpPr>
                <p:cNvPr id="26" name="Donut 25"/>
                <p:cNvSpPr/>
                <p:nvPr/>
              </p:nvSpPr>
              <p:spPr>
                <a:xfrm>
                  <a:off x="1259632" y="1124744"/>
                  <a:ext cx="3024336" cy="2952328"/>
                </a:xfrm>
                <a:prstGeom prst="donut">
                  <a:avLst/>
                </a:prstGeom>
                <a:solidFill>
                  <a:srgbClr val="26252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27" name="Straight Connector 26"/>
                <p:cNvCxnSpPr/>
                <p:nvPr/>
              </p:nvCxnSpPr>
              <p:spPr>
                <a:xfrm>
                  <a:off x="2123728" y="1124744"/>
                  <a:ext cx="360040" cy="792088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>
                <a:xfrm flipV="1">
                  <a:off x="1230146" y="2724837"/>
                  <a:ext cx="810859" cy="222396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 flipV="1">
                  <a:off x="3347864" y="1916832"/>
                  <a:ext cx="810859" cy="366412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/>
                <p:nvPr/>
              </p:nvCxnSpPr>
              <p:spPr>
                <a:xfrm>
                  <a:off x="3412444" y="2975322"/>
                  <a:ext cx="871524" cy="453678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" name="Rectangle 43"/>
                <p:cNvSpPr/>
                <p:nvPr/>
              </p:nvSpPr>
              <p:spPr>
                <a:xfrm rot="1771941">
                  <a:off x="3532831" y="2601193"/>
                  <a:ext cx="936104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" name="Rectangle 44"/>
                <p:cNvSpPr/>
                <p:nvPr/>
              </p:nvSpPr>
              <p:spPr>
                <a:xfrm>
                  <a:off x="3347864" y="2283244"/>
                  <a:ext cx="936104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" name="Rectangle 45"/>
                <p:cNvSpPr/>
                <p:nvPr/>
              </p:nvSpPr>
              <p:spPr>
                <a:xfrm rot="20230254">
                  <a:off x="3510037" y="2040149"/>
                  <a:ext cx="936104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cxnSp>
            <p:nvCxnSpPr>
              <p:cNvPr id="25" name="Straight Connector 24"/>
              <p:cNvCxnSpPr/>
              <p:nvPr/>
            </p:nvCxnSpPr>
            <p:spPr>
              <a:xfrm>
                <a:off x="8676456" y="5965118"/>
                <a:ext cx="0" cy="736631"/>
              </a:xfrm>
              <a:prstGeom prst="line">
                <a:avLst/>
              </a:prstGeom>
              <a:ln w="88900">
                <a:solidFill>
                  <a:srgbClr val="26252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1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880" y="6232853"/>
              <a:ext cx="266700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/>
            <p:nvPr/>
          </p:nvSpPr>
          <p:spPr>
            <a:xfrm rot="1771941">
              <a:off x="552282" y="6487077"/>
              <a:ext cx="234876" cy="908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ectangle 22"/>
            <p:cNvSpPr/>
            <p:nvPr/>
          </p:nvSpPr>
          <p:spPr>
            <a:xfrm rot="20169643">
              <a:off x="601485" y="6235528"/>
              <a:ext cx="234876" cy="908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7" name="Rectangle 46"/>
          <p:cNvSpPr/>
          <p:nvPr/>
        </p:nvSpPr>
        <p:spPr>
          <a:xfrm>
            <a:off x="914400" y="6027875"/>
            <a:ext cx="151836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Bliss" pitchFamily="2" charset="0"/>
              </a:rPr>
              <a:t>© Crown Copyright IWM.</a:t>
            </a:r>
          </a:p>
        </p:txBody>
      </p:sp>
    </p:spTree>
    <p:extLst>
      <p:ext uri="{BB962C8B-B14F-4D97-AF65-F5344CB8AC3E}">
        <p14:creationId xmlns:p14="http://schemas.microsoft.com/office/powerpoint/2010/main" val="3576165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166</Words>
  <Application>Microsoft Office PowerPoint</Application>
  <PresentationFormat>On-screen Show (4:3)</PresentationFormat>
  <Paragraphs>29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DCMS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CORCORAN, John-Paul</dc:creator>
  <cp:lastModifiedBy>CORCORAN, John-Paul</cp:lastModifiedBy>
  <cp:revision>9</cp:revision>
  <dcterms:created xsi:type="dcterms:W3CDTF">2014-03-03T11:45:23Z</dcterms:created>
  <dcterms:modified xsi:type="dcterms:W3CDTF">2014-03-10T15:50:39Z</dcterms:modified>
</cp:coreProperties>
</file>