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2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8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8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3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3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91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9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6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3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6800-D876-4920-85C1-16F6034C47CE}" type="datetimeFigureOut">
              <a:rPr lang="en-GB" smtClean="0"/>
              <a:t>10/03/2014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EA64-7692-4DA9-8045-203C4E56A5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80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204647" y="1735725"/>
            <a:ext cx="8734707" cy="3169238"/>
            <a:chOff x="204647" y="2020773"/>
            <a:chExt cx="8734707" cy="3169238"/>
          </a:xfrm>
        </p:grpSpPr>
        <p:grpSp>
          <p:nvGrpSpPr>
            <p:cNvPr id="12" name="Group 11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18" name="Donut 17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5460647" y="2337496"/>
              <a:ext cx="3478707" cy="2663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FWW</a:t>
              </a: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Centenary</a:t>
              </a:r>
            </a:p>
            <a:p>
              <a:r>
                <a:rPr lang="en-GB" sz="5400" dirty="0" smtClean="0">
                  <a:solidFill>
                    <a:srgbClr val="262527"/>
                  </a:solidFill>
                  <a:latin typeface="Bliss" pitchFamily="2" charset="0"/>
                </a:rPr>
                <a:t>Programme</a:t>
              </a:r>
              <a:endParaRPr lang="en-GB" sz="54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00092" y="5661248"/>
            <a:ext cx="8543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Bliss" pitchFamily="2" charset="0"/>
              </a:rPr>
              <a:t>CLAUDIA KENYATTA</a:t>
            </a:r>
          </a:p>
          <a:p>
            <a:r>
              <a:rPr lang="en-GB" dirty="0" smtClean="0">
                <a:latin typeface="Bliss" pitchFamily="2" charset="0"/>
              </a:rPr>
              <a:t>HEAD OF CEREMONIALS &amp; FIRST WORLD WAR COMMEMORATIONS</a:t>
            </a:r>
          </a:p>
          <a:p>
            <a:r>
              <a:rPr lang="en-GB" dirty="0" smtClean="0">
                <a:latin typeface="Bliss" pitchFamily="2" charset="0"/>
              </a:rPr>
              <a:t>DEPARTMENT FOR CULTURE MEDIA &amp; SPORT</a:t>
            </a:r>
            <a:endParaRPr lang="en-GB" dirty="0">
              <a:latin typeface="Bli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http://c211123.r23.cf3.rackcdn.com/Q_0300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6000"/>
            <a:ext cx="7315200" cy="56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49448" y="2204864"/>
            <a:ext cx="2690548" cy="4105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652120" y="2334556"/>
            <a:ext cx="32255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62527"/>
                </a:solidFill>
                <a:latin typeface="Bliss" pitchFamily="2" charset="0"/>
              </a:rPr>
              <a:t>“Our ambition is a truly national commemoration, worthy of this historic centenary. I want a commemoration that captures our national spirit, in every corner of the country, from our schools to our workplaces, to our town halls and local communities”</a:t>
            </a:r>
          </a:p>
          <a:p>
            <a:pPr algn="ctr"/>
            <a:endParaRPr lang="en-GB" dirty="0">
              <a:solidFill>
                <a:srgbClr val="262527"/>
              </a:solidFill>
              <a:latin typeface="Bliss" pitchFamily="2" charset="0"/>
            </a:endParaRPr>
          </a:p>
          <a:p>
            <a:pPr algn="ctr"/>
            <a:r>
              <a:rPr lang="en-GB" b="1" dirty="0" smtClean="0">
                <a:solidFill>
                  <a:srgbClr val="262527"/>
                </a:solidFill>
                <a:latin typeface="Bliss" pitchFamily="2" charset="0"/>
              </a:rPr>
              <a:t>David Cameron </a:t>
            </a:r>
          </a:p>
          <a:p>
            <a:pPr algn="ctr"/>
            <a:r>
              <a:rPr lang="en-GB" b="1" dirty="0" smtClean="0">
                <a:solidFill>
                  <a:srgbClr val="262527"/>
                </a:solidFill>
                <a:latin typeface="Bliss" pitchFamily="2" charset="0"/>
              </a:rPr>
              <a:t>IWM London </a:t>
            </a:r>
          </a:p>
          <a:p>
            <a:pPr algn="ctr"/>
            <a:r>
              <a:rPr lang="en-GB" b="1" dirty="0" smtClean="0">
                <a:solidFill>
                  <a:srgbClr val="262527"/>
                </a:solidFill>
                <a:latin typeface="Bliss" pitchFamily="2" charset="0"/>
              </a:rPr>
              <a:t>October 2012</a:t>
            </a:r>
            <a:endParaRPr lang="en-GB" b="1" dirty="0">
              <a:solidFill>
                <a:srgbClr val="262527"/>
              </a:solidFill>
              <a:latin typeface="Bliss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6826" y="764704"/>
            <a:ext cx="2088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chemeClr val="bg1"/>
                </a:solidFill>
                <a:latin typeface="Bliss" pitchFamily="2" charset="0"/>
              </a:rPr>
              <a:t>Vision</a:t>
            </a:r>
            <a:endParaRPr lang="en-GB" sz="6000" dirty="0">
              <a:solidFill>
                <a:schemeClr val="bg1"/>
              </a:solidFill>
              <a:latin typeface="Bliss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5978350"/>
            <a:ext cx="8642000" cy="776250"/>
            <a:chOff x="47155" y="6023852"/>
            <a:chExt cx="8642000" cy="776250"/>
          </a:xfrm>
        </p:grpSpPr>
        <p:grpSp>
          <p:nvGrpSpPr>
            <p:cNvPr id="29" name="Group 28"/>
            <p:cNvGrpSpPr/>
            <p:nvPr/>
          </p:nvGrpSpPr>
          <p:grpSpPr>
            <a:xfrm>
              <a:off x="47155" y="6023852"/>
              <a:ext cx="8642000" cy="776250"/>
              <a:chOff x="34456" y="5965118"/>
              <a:chExt cx="8642000" cy="77625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4456" y="5966128"/>
                <a:ext cx="812637" cy="775240"/>
                <a:chOff x="1230146" y="1124744"/>
                <a:chExt cx="3238789" cy="2952328"/>
              </a:xfrm>
            </p:grpSpPr>
            <p:sp>
              <p:nvSpPr>
                <p:cNvPr id="35" name="Donut 34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angle 39"/>
                <p:cNvSpPr/>
                <p:nvPr/>
              </p:nvSpPr>
              <p:spPr>
                <a:xfrm rot="1771941">
                  <a:off x="3532831" y="2601193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8676456" y="5965118"/>
                <a:ext cx="0" cy="736631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0" y="6232853"/>
              <a:ext cx="26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 rot="1771941">
              <a:off x="552282" y="6487077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 rot="20169643">
              <a:off x="601485" y="6235528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/>
          <p:cNvSpPr/>
          <p:nvPr/>
        </p:nvSpPr>
        <p:spPr>
          <a:xfrm>
            <a:off x="914400" y="6027875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Bliss" pitchFamily="2" charset="0"/>
              </a:rPr>
              <a:t>© Crown Copyright IWM.</a:t>
            </a:r>
          </a:p>
        </p:txBody>
      </p:sp>
    </p:spTree>
    <p:extLst>
      <p:ext uri="{BB962C8B-B14F-4D97-AF65-F5344CB8AC3E}">
        <p14:creationId xmlns:p14="http://schemas.microsoft.com/office/powerpoint/2010/main" val="5415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177" y="3140968"/>
            <a:ext cx="90456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The scale of the sacrifice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The impact of the war on Britain and the world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The First World War as an integral part of the national consciousness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To honour the those who have served and died in combat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>
              <a:solidFill>
                <a:srgbClr val="262527"/>
              </a:solidFill>
              <a:latin typeface="Bliss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262527"/>
                </a:solidFill>
                <a:latin typeface="Bliss" pitchFamily="2" charset="0"/>
              </a:rPr>
              <a:t>To encourage the public to reflect and learn about the war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647" y="259762"/>
            <a:ext cx="8709353" cy="3169238"/>
            <a:chOff x="204647" y="2020773"/>
            <a:chExt cx="8709353" cy="3169238"/>
          </a:xfrm>
        </p:grpSpPr>
        <p:grpSp>
          <p:nvGrpSpPr>
            <p:cNvPr id="21" name="Group 20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5435293" y="2699733"/>
              <a:ext cx="347870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rgbClr val="262527"/>
                  </a:solidFill>
                  <a:latin typeface="Bliss" pitchFamily="2" charset="0"/>
                </a:rPr>
                <a:t>Why Commemorate the Centenary?</a:t>
              </a:r>
              <a:endParaRPr lang="en-GB" sz="40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3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04647" y="2020773"/>
            <a:ext cx="8734706" cy="3169238"/>
            <a:chOff x="204647" y="2020773"/>
            <a:chExt cx="8734706" cy="3169238"/>
          </a:xfrm>
        </p:grpSpPr>
        <p:grpSp>
          <p:nvGrpSpPr>
            <p:cNvPr id="22" name="Group 21"/>
            <p:cNvGrpSpPr/>
            <p:nvPr/>
          </p:nvGrpSpPr>
          <p:grpSpPr>
            <a:xfrm>
              <a:off x="204647" y="2020773"/>
              <a:ext cx="5142054" cy="3169238"/>
              <a:chOff x="2000973" y="1890872"/>
              <a:chExt cx="5142054" cy="3076257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000973" y="1890872"/>
                <a:ext cx="3250715" cy="2952328"/>
                <a:chOff x="1230146" y="1124744"/>
                <a:chExt cx="3250715" cy="2952328"/>
              </a:xfrm>
            </p:grpSpPr>
            <p:sp>
              <p:nvSpPr>
                <p:cNvPr id="27" name="Donut 26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 rot="1771941">
                  <a:off x="3361183" y="2557277"/>
                  <a:ext cx="1119678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7143027" y="2014801"/>
                <a:ext cx="0" cy="2952328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5460646" y="2515067"/>
              <a:ext cx="347870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 smtClean="0">
                  <a:solidFill>
                    <a:srgbClr val="262527"/>
                  </a:solidFill>
                  <a:latin typeface="Bliss" pitchFamily="2" charset="0"/>
                </a:rPr>
                <a:t>The Government Programme</a:t>
              </a:r>
              <a:endParaRPr lang="en-GB" sz="4800" dirty="0">
                <a:solidFill>
                  <a:srgbClr val="262527"/>
                </a:solidFill>
                <a:latin typeface="Bliss" pitchFamily="2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0167">
              <a:off x="2899631" y="2962454"/>
              <a:ext cx="990600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79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http://c211123.r23.cf3.rackcdn.com/Q_014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6" y="604836"/>
            <a:ext cx="736434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385" y="1844824"/>
            <a:ext cx="6856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242424"/>
                </a:solidFill>
                <a:latin typeface="Bliss" pitchFamily="2" charset="0"/>
              </a:rPr>
              <a:t>Giving people the opportunity to commemorate and remember the courage and sacrifice of those who served, fought and died during the First World War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9588" y="614383"/>
            <a:ext cx="5748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 smtClean="0">
                <a:solidFill>
                  <a:srgbClr val="262527"/>
                </a:solidFill>
                <a:latin typeface="Bliss" pitchFamily="2" charset="0"/>
              </a:rPr>
              <a:t>Opportunity</a:t>
            </a:r>
            <a:endParaRPr lang="en-GB" sz="6000" dirty="0">
              <a:solidFill>
                <a:srgbClr val="262527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5978350"/>
            <a:ext cx="8642000" cy="776250"/>
            <a:chOff x="47155" y="6023852"/>
            <a:chExt cx="8642000" cy="776250"/>
          </a:xfrm>
        </p:grpSpPr>
        <p:grpSp>
          <p:nvGrpSpPr>
            <p:cNvPr id="20" name="Group 19"/>
            <p:cNvGrpSpPr/>
            <p:nvPr/>
          </p:nvGrpSpPr>
          <p:grpSpPr>
            <a:xfrm>
              <a:off x="47155" y="6023852"/>
              <a:ext cx="8642000" cy="776250"/>
              <a:chOff x="34456" y="5965118"/>
              <a:chExt cx="8642000" cy="77625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4456" y="5966128"/>
                <a:ext cx="812637" cy="775240"/>
                <a:chOff x="1230146" y="1124744"/>
                <a:chExt cx="3238789" cy="2952328"/>
              </a:xfrm>
            </p:grpSpPr>
            <p:sp>
              <p:nvSpPr>
                <p:cNvPr id="26" name="Donut 25"/>
                <p:cNvSpPr/>
                <p:nvPr/>
              </p:nvSpPr>
              <p:spPr>
                <a:xfrm>
                  <a:off x="1259632" y="1124744"/>
                  <a:ext cx="3024336" cy="2952328"/>
                </a:xfrm>
                <a:prstGeom prst="donut">
                  <a:avLst/>
                </a:prstGeom>
                <a:solidFill>
                  <a:srgbClr val="26252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123728" y="1124744"/>
                  <a:ext cx="360040" cy="79208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1230146" y="2724837"/>
                  <a:ext cx="810859" cy="222396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347864" y="1916832"/>
                  <a:ext cx="810859" cy="366412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412444" y="2975322"/>
                  <a:ext cx="871524" cy="453678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/>
                <p:cNvSpPr/>
                <p:nvPr/>
              </p:nvSpPr>
              <p:spPr>
                <a:xfrm rot="1771941">
                  <a:off x="3532831" y="2601193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347864" y="2283244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 rot="20230254">
                  <a:off x="3510037" y="2040149"/>
                  <a:ext cx="936104" cy="6920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8676456" y="5965118"/>
                <a:ext cx="0" cy="736631"/>
              </a:xfrm>
              <a:prstGeom prst="line">
                <a:avLst/>
              </a:prstGeom>
              <a:ln w="88900">
                <a:solidFill>
                  <a:srgbClr val="2625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0" y="6232853"/>
              <a:ext cx="2667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 rot="1771941">
              <a:off x="552282" y="6487077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 rot="20169643">
              <a:off x="601485" y="6235528"/>
              <a:ext cx="234876" cy="90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914400" y="6027875"/>
            <a:ext cx="15183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Bliss" pitchFamily="2" charset="0"/>
              </a:rPr>
              <a:t>© Crown Copyright IWM.</a:t>
            </a:r>
          </a:p>
        </p:txBody>
      </p:sp>
    </p:spTree>
    <p:extLst>
      <p:ext uri="{BB962C8B-B14F-4D97-AF65-F5344CB8AC3E}">
        <p14:creationId xmlns:p14="http://schemas.microsoft.com/office/powerpoint/2010/main" val="35761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166</Words>
  <Application>Microsoft Office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CORCORAN, John-Paul</dc:creator>
  <cp:lastModifiedBy>CORCORAN, John-Paul</cp:lastModifiedBy>
  <cp:revision>9</cp:revision>
  <dcterms:created xsi:type="dcterms:W3CDTF">2014-03-03T11:45:23Z</dcterms:created>
  <dcterms:modified xsi:type="dcterms:W3CDTF">2014-03-10T15:50:39Z</dcterms:modified>
</cp:coreProperties>
</file>